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7" r:id="rId2"/>
  </p:sldMasterIdLst>
  <p:notesMasterIdLst>
    <p:notesMasterId r:id="rId45"/>
  </p:notesMasterIdLst>
  <p:sldIdLst>
    <p:sldId id="256" r:id="rId3"/>
    <p:sldId id="257" r:id="rId4"/>
    <p:sldId id="392" r:id="rId5"/>
    <p:sldId id="394" r:id="rId6"/>
    <p:sldId id="393" r:id="rId7"/>
    <p:sldId id="258" r:id="rId8"/>
    <p:sldId id="259" r:id="rId9"/>
    <p:sldId id="554" r:id="rId10"/>
    <p:sldId id="481" r:id="rId11"/>
    <p:sldId id="621" r:id="rId12"/>
    <p:sldId id="619" r:id="rId13"/>
    <p:sldId id="620" r:id="rId14"/>
    <p:sldId id="622" r:id="rId15"/>
    <p:sldId id="627" r:id="rId16"/>
    <p:sldId id="628" r:id="rId17"/>
    <p:sldId id="625" r:id="rId18"/>
    <p:sldId id="626" r:id="rId19"/>
    <p:sldId id="629" r:id="rId20"/>
    <p:sldId id="630" r:id="rId21"/>
    <p:sldId id="640" r:id="rId22"/>
    <p:sldId id="624" r:id="rId23"/>
    <p:sldId id="631" r:id="rId24"/>
    <p:sldId id="632" r:id="rId25"/>
    <p:sldId id="633" r:id="rId26"/>
    <p:sldId id="641" r:id="rId27"/>
    <p:sldId id="634" r:id="rId28"/>
    <p:sldId id="635" r:id="rId29"/>
    <p:sldId id="636" r:id="rId30"/>
    <p:sldId id="637" r:id="rId31"/>
    <p:sldId id="638" r:id="rId32"/>
    <p:sldId id="639" r:id="rId33"/>
    <p:sldId id="643" r:id="rId34"/>
    <p:sldId id="642" r:id="rId35"/>
    <p:sldId id="644" r:id="rId36"/>
    <p:sldId id="645" r:id="rId37"/>
    <p:sldId id="647" r:id="rId38"/>
    <p:sldId id="648" r:id="rId39"/>
    <p:sldId id="649" r:id="rId40"/>
    <p:sldId id="606" r:id="rId41"/>
    <p:sldId id="607" r:id="rId42"/>
    <p:sldId id="499" r:id="rId43"/>
    <p:sldId id="616" r:id="rId44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FFADAD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3631"/>
  </p:normalViewPr>
  <p:slideViewPr>
    <p:cSldViewPr snapToGrid="0" snapToObjects="1">
      <p:cViewPr>
        <p:scale>
          <a:sx n="40" d="100"/>
          <a:sy n="40" d="100"/>
        </p:scale>
        <p:origin x="-2780" y="-1240"/>
      </p:cViewPr>
      <p:guideLst>
        <p:guide orient="horz" pos="2159"/>
        <p:guide pos="38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2023/11/20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47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657349" y="-1657351"/>
            <a:ext cx="1155700" cy="44704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7480300" y="2146300"/>
            <a:ext cx="6451600" cy="29718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0" y="0"/>
            <a:ext cx="1752600" cy="17526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8165252" y="2831252"/>
            <a:ext cx="3695700" cy="435779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6256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07569" y="14525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7098666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307568" y="35022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307569" y="41586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背景图片出处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1.3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913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2016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30018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31051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40902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4187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3414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4447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34298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3527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4621538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4719091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0870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1904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8438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9471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677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7812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5120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6153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151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254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19854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0888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7422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8455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5763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6796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4104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5137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7077075" y="524447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7912100" y="534781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95325" y="4909820"/>
            <a:ext cx="7955280" cy="781050"/>
          </a:xfrm>
        </p:spPr>
        <p:txBody>
          <a:bodyPr/>
          <a:lstStyle/>
          <a:p>
            <a:r>
              <a:rPr kumimoji="1" lang="en-US" altLang="zh-CN" sz="3500" dirty="0"/>
              <a:t>Module Leader: Dr Grace U. Nneji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96595" y="855980"/>
            <a:ext cx="10619105" cy="2418715"/>
          </a:xfrm>
        </p:spPr>
        <p:txBody>
          <a:bodyPr tIns="540000"/>
          <a:lstStyle/>
          <a:p>
            <a:pPr algn="ctr"/>
            <a:r>
              <a:rPr lang="en-US" sz="6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Machine Learning </a:t>
            </a:r>
            <a:r>
              <a:rPr lang="en-US" sz="64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#8</a:t>
            </a:r>
            <a:endParaRPr kumimoji="1" lang="en-US" sz="64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:\Machine Learning Course OBU\LOGO_ICON\Machine learning.pngMachine learni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8488045" y="3274695"/>
            <a:ext cx="3703955" cy="3583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613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Clustering</a:t>
            </a:r>
            <a:endParaRPr kumimoji="1"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1628140" y="619934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23267" y="52560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377190" y="713740"/>
            <a:ext cx="11551285" cy="569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1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GB" sz="2800" b="1" u="sng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Applications of Clustering</a:t>
            </a:r>
          </a:p>
          <a:p>
            <a:pPr marL="457200" indent="-457200" algn="just">
              <a:lnSpc>
                <a:spcPct val="20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Grouping similar news</a:t>
            </a:r>
          </a:p>
          <a:p>
            <a:pPr marL="457200" indent="-457200" algn="just">
              <a:lnSpc>
                <a:spcPct val="20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Market segmentation</a:t>
            </a:r>
          </a:p>
          <a:p>
            <a:pPr marL="457200" indent="-457200" algn="just">
              <a:lnSpc>
                <a:spcPct val="20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Astronomical data analysis</a:t>
            </a:r>
          </a:p>
          <a:p>
            <a:pPr marL="457200" indent="-457200" algn="just">
              <a:lnSpc>
                <a:spcPct val="20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DNA Analysis</a:t>
            </a:r>
          </a:p>
          <a:p>
            <a:pPr marL="457200" indent="-457200" algn="just">
              <a:lnSpc>
                <a:spcPct val="20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etc</a:t>
            </a:r>
            <a:endParaRPr lang="en-GB" sz="2800" dirty="0" smtClean="0"/>
          </a:p>
          <a:p>
            <a:pPr algn="just"/>
            <a:endParaRPr lang="en-GB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13770" y="17145"/>
            <a:ext cx="1061720" cy="106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70" y="644525"/>
            <a:ext cx="6696075" cy="5282565"/>
          </a:xfrm>
        </p:spPr>
        <p:txBody>
          <a:bodyPr anchor="ctr"/>
          <a:lstStyle/>
          <a:p>
            <a:pPr algn="ctr"/>
            <a:r>
              <a:rPr kumimoji="1" lang="en-US" altLang="zh-CN" sz="8000" dirty="0"/>
              <a:t>K-Means </a:t>
            </a:r>
            <a:r>
              <a:rPr kumimoji="1" lang="en-US" altLang="zh-CN" sz="8000" dirty="0" smtClean="0"/>
              <a:t>Intuition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290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255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6135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K-Means Clustering</a:t>
            </a:r>
          </a:p>
        </p:txBody>
      </p:sp>
      <p:sp>
        <p:nvSpPr>
          <p:cNvPr id="17" name="矩形 16"/>
          <p:cNvSpPr/>
          <p:nvPr/>
        </p:nvSpPr>
        <p:spPr>
          <a:xfrm>
            <a:off x="1150857" y="610668"/>
            <a:ext cx="4037831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377190" y="713740"/>
            <a:ext cx="11551285" cy="316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1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Definition: </a:t>
            </a:r>
          </a:p>
          <a:p>
            <a:pPr indent="0" algn="just">
              <a:lnSpc>
                <a:spcPct val="11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K-Means is an unsupervised machine learning algorithm used for clustering data points into k distinct groups based on similarities.</a:t>
            </a:r>
          </a:p>
          <a:p>
            <a:pPr indent="0" algn="just">
              <a:lnSpc>
                <a:spcPct val="11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Clustering Objective: </a:t>
            </a:r>
          </a:p>
          <a:p>
            <a:pPr indent="0" algn="just">
              <a:lnSpc>
                <a:spcPct val="11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The algorithm aims to minimize the within-cluster sum of squares, making the clusters as internally similar and compact as possible.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7809" y="59675"/>
            <a:ext cx="681356" cy="681356"/>
          </a:xfrm>
          <a:prstGeom prst="rect">
            <a:avLst/>
          </a:prstGeom>
        </p:spPr>
      </p:pic>
      <p:pic>
        <p:nvPicPr>
          <p:cNvPr id="4" name="Picture 3" descr="k-means"/>
          <p:cNvPicPr>
            <a:picLocks noChangeAspect="1"/>
          </p:cNvPicPr>
          <p:nvPr/>
        </p:nvPicPr>
        <p:blipFill>
          <a:blip r:embed="rId3"/>
          <a:srcRect l="1104" t="1534" r="-136" b="9077"/>
          <a:stretch>
            <a:fillRect/>
          </a:stretch>
        </p:blipFill>
        <p:spPr>
          <a:xfrm>
            <a:off x="2326640" y="3771900"/>
            <a:ext cx="7652385" cy="260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1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96345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613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KMeans Intuition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589403"/>
            <a:ext cx="3527468" cy="109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377190" y="713740"/>
            <a:ext cx="11551285" cy="456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1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GB" sz="2800" kern="0" dirty="0" smtClean="0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To better understand how K-means cluster work, let consider 30 points.</a:t>
            </a:r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first thing that the K-means algorithm does is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to take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a random guess 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at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where might be the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centres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of the two clusters that you might ask it to find. 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this example I'm going to ask it to try to find two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clusters (points), </a:t>
            </a:r>
            <a:r>
              <a:rPr lang="en-GB" sz="2800" dirty="0" smtClean="0"/>
              <a:t>shown </a:t>
            </a:r>
            <a:r>
              <a:rPr lang="en-GB" sz="2800" dirty="0"/>
              <a:t>here as a red cross and the blue cross, </a:t>
            </a:r>
            <a:r>
              <a:rPr lang="en-GB" sz="2800" dirty="0" smtClean="0"/>
              <a:t>at </a:t>
            </a:r>
            <a:r>
              <a:rPr lang="en-GB" sz="2800" dirty="0"/>
              <a:t>where might be the </a:t>
            </a:r>
            <a:r>
              <a:rPr lang="en-GB" sz="2800" dirty="0" smtClean="0"/>
              <a:t>centres </a:t>
            </a:r>
            <a:r>
              <a:rPr lang="en-GB" sz="2800" dirty="0"/>
              <a:t>of two different </a:t>
            </a:r>
            <a:r>
              <a:rPr lang="en-GB" sz="2800" dirty="0" smtClean="0"/>
              <a:t>clusters.</a:t>
            </a:r>
          </a:p>
          <a:p>
            <a:endParaRPr lang="en-GB" sz="2800" dirty="0"/>
          </a:p>
          <a:p>
            <a:r>
              <a:rPr lang="en-GB" sz="2800" dirty="0" smtClean="0">
                <a:latin typeface="Arial" pitchFamily="34" charset="0"/>
                <a:cs typeface="Arial" pitchFamily="34" charset="0"/>
              </a:rPr>
              <a:t>.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 </a:t>
            </a:r>
          </a:p>
          <a:p>
            <a:pPr indent="0" algn="just">
              <a:lnSpc>
                <a:spcPct val="110000"/>
              </a:lnSpc>
              <a:spcBef>
                <a:spcPts val="600"/>
              </a:spcBef>
              <a:buFont typeface="Wingdings" panose="05000000000000000000" charset="0"/>
              <a:buNone/>
            </a:pPr>
            <a:endParaRPr lang="en-GB" sz="2800" dirty="0" smtClean="0"/>
          </a:p>
          <a:p>
            <a:pPr algn="just"/>
            <a:endParaRPr lang="en-GB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777" y="59675"/>
            <a:ext cx="777388" cy="777388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83" y="3335872"/>
            <a:ext cx="3993545" cy="302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567" y="3335873"/>
            <a:ext cx="5084469" cy="296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5018568" y="4817241"/>
            <a:ext cx="1871330" cy="460825"/>
          </a:xfrm>
          <a:prstGeom prst="rightArrow">
            <a:avLst/>
          </a:prstGeom>
          <a:solidFill>
            <a:srgbClr val="F23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5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750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613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KMeans Intuition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589403"/>
            <a:ext cx="3527468" cy="109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49600" y="713740"/>
            <a:ext cx="11551285" cy="553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800" kern="0" dirty="0" smtClean="0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Kindly note that KMeans repeatedly does two different things. The first is to assign points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to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cluster centroids and 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second is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to move the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cluster centroids. </a:t>
            </a: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800" dirty="0">
                <a:latin typeface="Arial" pitchFamily="34" charset="0"/>
                <a:cs typeface="Arial" pitchFamily="34" charset="0"/>
              </a:rPr>
              <a:t>Immediately after the random guess of what are the centre of the  cluster (cluster centroids), it will go through all of the 30 data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points and take the two steps.</a:t>
            </a:r>
          </a:p>
          <a:p>
            <a:pPr marL="457200" indent="-457200" algn="just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first of the two steps is it will go through each of these points and 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look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at whether it is closer to the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red cluster centroid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shown by the red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cross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or to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the blue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cluster centroid shown by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blue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cross.</a:t>
            </a:r>
          </a:p>
          <a:p>
            <a:pPr marL="457200" indent="-457200" algn="just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It will repeat it over </a:t>
            </a:r>
            <a:r>
              <a:rPr lang="en-GB" sz="2800" dirty="0" smtClean="0"/>
              <a:t>and over again until every point is one </a:t>
            </a:r>
            <a:r>
              <a:rPr lang="en-GB" sz="2800" dirty="0"/>
              <a:t>of the cluster centroids</a:t>
            </a:r>
            <a:r>
              <a:rPr lang="en-GB" sz="2800" dirty="0" smtClean="0"/>
              <a:t>.</a:t>
            </a:r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777" y="59675"/>
            <a:ext cx="777388" cy="7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5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750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613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KMeans Intuition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589403"/>
            <a:ext cx="3527468" cy="109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377190" y="713740"/>
            <a:ext cx="11551285" cy="332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endParaRPr lang="en-GB" sz="2800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endParaRPr lang="en-GB" sz="2800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endParaRPr lang="en-GB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777" y="59675"/>
            <a:ext cx="777388" cy="777388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29" y="787205"/>
            <a:ext cx="9978447" cy="5547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72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750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613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KMeans Intuition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589403"/>
            <a:ext cx="3527468" cy="109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313395" y="777535"/>
            <a:ext cx="115512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GB" sz="2800" dirty="0"/>
              <a:t>The second of the two steps that K-means does is, </a:t>
            </a:r>
            <a:r>
              <a:rPr lang="en-GB" sz="2800" dirty="0" smtClean="0"/>
              <a:t>it'll </a:t>
            </a:r>
            <a:r>
              <a:rPr lang="en-GB" sz="2800" dirty="0"/>
              <a:t>look at all of the red points and take an average of </a:t>
            </a:r>
            <a:r>
              <a:rPr lang="en-GB" sz="2800" dirty="0" smtClean="0"/>
              <a:t>them.</a:t>
            </a:r>
            <a:r>
              <a:rPr lang="en-GB" sz="2800" dirty="0"/>
              <a:t> </a:t>
            </a:r>
            <a:r>
              <a:rPr lang="en-GB" sz="2800" dirty="0" smtClean="0"/>
              <a:t>Also, it will move </a:t>
            </a:r>
            <a:r>
              <a:rPr lang="en-GB" sz="2800" dirty="0"/>
              <a:t>the red cross to whatever is the average </a:t>
            </a:r>
            <a:r>
              <a:rPr lang="en-GB" sz="2800" dirty="0" smtClean="0"/>
              <a:t>location </a:t>
            </a:r>
            <a:r>
              <a:rPr lang="en-GB" sz="2800" dirty="0"/>
              <a:t>of the red dots, which turns out to </a:t>
            </a:r>
            <a:r>
              <a:rPr lang="en-GB" sz="2800" dirty="0" smtClean="0"/>
              <a:t>be the image as seen in the next side, so the </a:t>
            </a:r>
            <a:r>
              <a:rPr lang="en-GB" sz="2800" dirty="0"/>
              <a:t>red cluster centroid will </a:t>
            </a:r>
            <a:r>
              <a:rPr lang="en-GB" sz="2800" dirty="0" smtClean="0"/>
              <a:t>move based on the average calculation.</a:t>
            </a:r>
            <a:r>
              <a:rPr lang="en-GB" sz="2800" dirty="0"/>
              <a:t> </a:t>
            </a:r>
            <a:endParaRPr lang="en-GB" sz="2800" dirty="0" smtClean="0"/>
          </a:p>
          <a:p>
            <a:pPr marL="457200" indent="-457200">
              <a:buFont typeface="Wingdings" pitchFamily="2" charset="2"/>
              <a:buChar char="v"/>
            </a:pPr>
            <a:r>
              <a:rPr lang="en-GB" sz="2800" dirty="0" smtClean="0"/>
              <a:t>Also, we </a:t>
            </a:r>
            <a:r>
              <a:rPr lang="en-GB" sz="2800" dirty="0"/>
              <a:t>do the same thing for all the blue dots. </a:t>
            </a:r>
            <a:r>
              <a:rPr lang="en-GB" sz="2800" dirty="0" smtClean="0"/>
              <a:t>Look </a:t>
            </a:r>
            <a:r>
              <a:rPr lang="en-GB" sz="2800" dirty="0"/>
              <a:t>at all the blue dots, and take an average of them, and </a:t>
            </a:r>
            <a:r>
              <a:rPr lang="en-GB" sz="2800" dirty="0" smtClean="0"/>
              <a:t>move </a:t>
            </a:r>
            <a:r>
              <a:rPr lang="en-GB" sz="2800" dirty="0"/>
              <a:t>the blue cross over there. </a:t>
            </a:r>
            <a:r>
              <a:rPr lang="en-GB" sz="2800" dirty="0" smtClean="0"/>
              <a:t>So </a:t>
            </a:r>
            <a:r>
              <a:rPr lang="en-GB" sz="2800" dirty="0"/>
              <a:t>you now have a new location for the blue cluster centroid as well.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777" y="59675"/>
            <a:ext cx="777388" cy="7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750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613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KMeans Intuition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589403"/>
            <a:ext cx="3527468" cy="109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777" y="59675"/>
            <a:ext cx="777388" cy="777388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7031"/>
            <a:ext cx="5677786" cy="51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4933511" y="3544145"/>
            <a:ext cx="1212112" cy="460824"/>
          </a:xfrm>
          <a:prstGeom prst="rightArrow">
            <a:avLst/>
          </a:prstGeom>
          <a:solidFill>
            <a:srgbClr val="F23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947" y="1087030"/>
            <a:ext cx="5833727" cy="51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148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750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613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KMeans Intuition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589403"/>
            <a:ext cx="3527468" cy="109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313395" y="777535"/>
            <a:ext cx="1155128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GB" sz="2800" dirty="0"/>
              <a:t>T</a:t>
            </a:r>
            <a:r>
              <a:rPr lang="en-GB" sz="2800" dirty="0" smtClean="0"/>
              <a:t>hen </a:t>
            </a:r>
            <a:r>
              <a:rPr lang="en-GB" sz="2800" dirty="0"/>
              <a:t>we just repeat the second part of K-means </a:t>
            </a:r>
            <a:r>
              <a:rPr lang="en-GB" sz="2800" dirty="0" smtClean="0"/>
              <a:t>again which </a:t>
            </a:r>
            <a:r>
              <a:rPr lang="en-GB" sz="2800" dirty="0"/>
              <a:t>is </a:t>
            </a:r>
            <a:r>
              <a:rPr lang="en-GB" sz="2800" dirty="0" smtClean="0"/>
              <a:t>to look </a:t>
            </a:r>
            <a:r>
              <a:rPr lang="en-GB" sz="2800" dirty="0"/>
              <a:t>at all of the red dots and compute the average. </a:t>
            </a:r>
            <a:endParaRPr lang="en-GB" sz="2800" dirty="0" smtClean="0"/>
          </a:p>
          <a:p>
            <a:pPr marL="457200" indent="-457200" algn="just">
              <a:buFont typeface="Wingdings" pitchFamily="2" charset="2"/>
              <a:buChar char="v"/>
            </a:pPr>
            <a:r>
              <a:rPr lang="en-GB" sz="2800" dirty="0" smtClean="0"/>
              <a:t>Also </a:t>
            </a:r>
            <a:r>
              <a:rPr lang="en-GB" sz="2800" dirty="0"/>
              <a:t>look at all of the blue dots and </a:t>
            </a:r>
            <a:r>
              <a:rPr lang="en-GB" sz="2800" dirty="0" smtClean="0"/>
              <a:t>compute </a:t>
            </a:r>
            <a:r>
              <a:rPr lang="en-GB" sz="2800" dirty="0"/>
              <a:t>the average location of all of the blue </a:t>
            </a:r>
            <a:r>
              <a:rPr lang="en-GB" sz="2800" dirty="0" smtClean="0"/>
              <a:t>dots and it </a:t>
            </a:r>
            <a:r>
              <a:rPr lang="en-GB" sz="2800" dirty="0"/>
              <a:t>turns out that you end up moving the red cross over there and </a:t>
            </a:r>
            <a:r>
              <a:rPr lang="en-GB" sz="2800" dirty="0" smtClean="0"/>
              <a:t>the </a:t>
            </a:r>
            <a:r>
              <a:rPr lang="en-GB" sz="2800" dirty="0"/>
              <a:t>blue cross over here. </a:t>
            </a:r>
            <a:endParaRPr lang="en-GB" sz="2800" dirty="0" smtClean="0"/>
          </a:p>
          <a:p>
            <a:pPr marL="457200" indent="-457200" algn="just">
              <a:buFont typeface="Wingdings" pitchFamily="2" charset="2"/>
              <a:buChar char="v"/>
            </a:pPr>
            <a:r>
              <a:rPr lang="en-GB" sz="2800" dirty="0" smtClean="0"/>
              <a:t>Keep repeating the step all over again that </a:t>
            </a:r>
            <a:r>
              <a:rPr lang="en-GB" sz="2800" dirty="0"/>
              <a:t>is </a:t>
            </a:r>
            <a:r>
              <a:rPr lang="en-GB" sz="2800" dirty="0" smtClean="0"/>
              <a:t>look </a:t>
            </a:r>
            <a:r>
              <a:rPr lang="en-GB" sz="2800" dirty="0"/>
              <a:t>at each point and assign it to the nearest cluster centroid and then also </a:t>
            </a:r>
            <a:r>
              <a:rPr lang="en-GB" sz="2800" dirty="0" smtClean="0"/>
              <a:t>move </a:t>
            </a:r>
            <a:r>
              <a:rPr lang="en-GB" sz="2800" dirty="0"/>
              <a:t>each cluster centroid to the mean of all the points with the same </a:t>
            </a:r>
            <a:r>
              <a:rPr lang="en-GB" sz="2800" dirty="0" smtClean="0"/>
              <a:t>colour</a:t>
            </a:r>
            <a:r>
              <a:rPr lang="en-GB" sz="2800" dirty="0"/>
              <a:t>. </a:t>
            </a:r>
            <a:endParaRPr lang="en-GB" sz="2800" dirty="0" smtClean="0"/>
          </a:p>
          <a:p>
            <a:pPr marL="457200" indent="-457200" algn="just">
              <a:buFont typeface="Wingdings" pitchFamily="2" charset="2"/>
              <a:buChar char="v"/>
            </a:pPr>
            <a:r>
              <a:rPr lang="en-GB" sz="2800" dirty="0" smtClean="0"/>
              <a:t>If </a:t>
            </a:r>
            <a:r>
              <a:rPr lang="en-GB" sz="2800" dirty="0"/>
              <a:t>you keep on doing those two steps, you find that there are no more changes to </a:t>
            </a:r>
            <a:r>
              <a:rPr lang="en-GB" sz="2800" dirty="0" smtClean="0"/>
              <a:t>the colours </a:t>
            </a:r>
            <a:r>
              <a:rPr lang="en-GB" sz="2800" dirty="0"/>
              <a:t>of the points or to the locations of the clusters </a:t>
            </a:r>
            <a:r>
              <a:rPr lang="en-GB" sz="2800" dirty="0" smtClean="0"/>
              <a:t>centroids so </a:t>
            </a:r>
            <a:r>
              <a:rPr lang="en-GB" sz="2800" dirty="0"/>
              <a:t>this means that at this point the K-means clustering algorithm has </a:t>
            </a:r>
            <a:r>
              <a:rPr lang="en-GB" sz="2800" dirty="0" smtClean="0"/>
              <a:t>converged</a:t>
            </a:r>
            <a:r>
              <a:rPr lang="en-GB" sz="2800" dirty="0"/>
              <a:t>. 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777" y="59675"/>
            <a:ext cx="777388" cy="7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9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KMeans Intuition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3527468" cy="109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3900"/>
            <a:ext cx="5083506" cy="256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698501"/>
            <a:ext cx="5536123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3" y="3598569"/>
            <a:ext cx="5223812" cy="262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ight Arrow 13"/>
          <p:cNvSpPr/>
          <p:nvPr/>
        </p:nvSpPr>
        <p:spPr>
          <a:xfrm rot="8721824">
            <a:off x="5037929" y="3459800"/>
            <a:ext cx="2707450" cy="460824"/>
          </a:xfrm>
          <a:prstGeom prst="rightArrow">
            <a:avLst/>
          </a:prstGeom>
          <a:solidFill>
            <a:srgbClr val="F23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4571537" y="2007619"/>
            <a:ext cx="2299161" cy="460824"/>
          </a:xfrm>
          <a:prstGeom prst="rightArrow">
            <a:avLst/>
          </a:prstGeom>
          <a:solidFill>
            <a:srgbClr val="F23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639380"/>
            <a:ext cx="5360748" cy="2686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4571537" y="5217440"/>
            <a:ext cx="2556306" cy="460824"/>
          </a:xfrm>
          <a:prstGeom prst="rightArrow">
            <a:avLst/>
          </a:prstGeom>
          <a:solidFill>
            <a:srgbClr val="F23C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140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784975" y="418437"/>
            <a:ext cx="964565" cy="872490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607300" y="528074"/>
            <a:ext cx="4330700" cy="594995"/>
          </a:xfrm>
        </p:spPr>
        <p:txBody>
          <a:bodyPr/>
          <a:lstStyle/>
          <a:p>
            <a:r>
              <a:rPr kumimoji="1" lang="en-US" altLang="zh-CN" sz="2200" dirty="0">
                <a:latin typeface="Times New Roman" panose="02020603050405020304" charset="0"/>
                <a:cs typeface="Times New Roman" panose="02020603050405020304" charset="0"/>
              </a:rPr>
              <a:t>Rules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772275" y="968603"/>
            <a:ext cx="964565" cy="872490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02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7621905" y="1065232"/>
            <a:ext cx="4316095" cy="594995"/>
          </a:xfrm>
        </p:spPr>
        <p:txBody>
          <a:bodyPr/>
          <a:lstStyle/>
          <a:p>
            <a:r>
              <a:rPr kumimoji="1" lang="en-US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Learning outcomes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6772275" y="1570929"/>
            <a:ext cx="964565" cy="872490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03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7607300" y="1705331"/>
            <a:ext cx="4820285" cy="594995"/>
          </a:xfrm>
        </p:spPr>
        <p:txBody>
          <a:bodyPr/>
          <a:lstStyle/>
          <a:p>
            <a:r>
              <a:rPr kumimoji="1" lang="en-US" sz="2200" dirty="0">
                <a:latin typeface="Times New Roman" panose="02020603050405020304" charset="0"/>
                <a:cs typeface="Times New Roman" panose="02020603050405020304" charset="0"/>
              </a:rPr>
              <a:t>References</a:t>
            </a:r>
          </a:p>
        </p:txBody>
      </p:sp>
      <p:sp>
        <p:nvSpPr>
          <p:cNvPr id="14" name="矩形 13"/>
          <p:cNvSpPr/>
          <p:nvPr/>
        </p:nvSpPr>
        <p:spPr>
          <a:xfrm>
            <a:off x="853440" y="1985645"/>
            <a:ext cx="4067175" cy="2425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CONTENTS</a:t>
            </a:r>
            <a:endParaRPr lang="zh-CN" altLang="en-US" sz="48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9" name="文本占位符 4"/>
          <p:cNvSpPr>
            <a:spLocks noGrp="1"/>
          </p:cNvSpPr>
          <p:nvPr/>
        </p:nvSpPr>
        <p:spPr>
          <a:xfrm>
            <a:off x="7615555" y="2278466"/>
            <a:ext cx="4778375" cy="59499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Unsupervised </a:t>
            </a:r>
            <a:r>
              <a:rPr kumimoji="1" lang="en-US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</a:t>
            </a:r>
            <a:r>
              <a:rPr kumimoji="1"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earning Algorithms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10" name="文本占位符 4"/>
          <p:cNvSpPr>
            <a:spLocks noGrp="1"/>
          </p:cNvSpPr>
          <p:nvPr/>
        </p:nvSpPr>
        <p:spPr>
          <a:xfrm>
            <a:off x="7601585" y="2878034"/>
            <a:ext cx="4257675" cy="59499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200" b="1" dirty="0" smtClean="0">
                <a:effectLst/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Clustering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11" name="文本占位符 5"/>
          <p:cNvSpPr>
            <a:spLocks noGrp="1"/>
          </p:cNvSpPr>
          <p:nvPr/>
        </p:nvSpPr>
        <p:spPr>
          <a:xfrm>
            <a:off x="6772275" y="2129241"/>
            <a:ext cx="964565" cy="87249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04</a:t>
            </a:r>
          </a:p>
        </p:txBody>
      </p:sp>
      <p:sp>
        <p:nvSpPr>
          <p:cNvPr id="12" name="文本占位符 5"/>
          <p:cNvSpPr>
            <a:spLocks noGrp="1"/>
          </p:cNvSpPr>
          <p:nvPr/>
        </p:nvSpPr>
        <p:spPr>
          <a:xfrm>
            <a:off x="6719153" y="2720464"/>
            <a:ext cx="964565" cy="87249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05</a:t>
            </a:r>
          </a:p>
        </p:txBody>
      </p:sp>
      <p:sp>
        <p:nvSpPr>
          <p:cNvPr id="13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700885" y="3251057"/>
            <a:ext cx="964565" cy="872490"/>
          </a:xfrm>
        </p:spPr>
        <p:txBody>
          <a:bodyPr/>
          <a:lstStyle/>
          <a:p>
            <a:r>
              <a:rPr kumimoji="1" lang="en-US" altLang="zh-CN" sz="2400" dirty="0" smtClean="0">
                <a:latin typeface="Times New Roman" panose="02020603050405020304" charset="0"/>
                <a:cs typeface="Times New Roman" panose="02020603050405020304" charset="0"/>
              </a:rPr>
              <a:t>06</a:t>
            </a:r>
            <a:endParaRPr kumimoji="1"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586274" y="3392226"/>
            <a:ext cx="4330700" cy="594995"/>
          </a:xfrm>
        </p:spPr>
        <p:txBody>
          <a:bodyPr/>
          <a:lstStyle/>
          <a:p>
            <a:r>
              <a:rPr kumimoji="1" lang="en-US" altLang="zh-CN" sz="2200" dirty="0" smtClean="0">
                <a:latin typeface="Times New Roman" panose="02020603050405020304" charset="0"/>
                <a:cs typeface="Times New Roman" panose="02020603050405020304" charset="0"/>
              </a:rPr>
              <a:t>K-Means Intuition</a:t>
            </a:r>
            <a:endParaRPr kumimoji="1" lang="en-US" altLang="zh-CN" sz="2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688185" y="3801223"/>
            <a:ext cx="964565" cy="872490"/>
          </a:xfrm>
        </p:spPr>
        <p:txBody>
          <a:bodyPr/>
          <a:lstStyle/>
          <a:p>
            <a:r>
              <a:rPr kumimoji="1" lang="en-US" altLang="zh-CN" sz="2400" dirty="0" smtClean="0">
                <a:latin typeface="Times New Roman" panose="02020603050405020304" charset="0"/>
                <a:cs typeface="Times New Roman" panose="02020603050405020304" charset="0"/>
              </a:rPr>
              <a:t>07</a:t>
            </a:r>
            <a:endParaRPr kumimoji="1"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7600879" y="3897852"/>
            <a:ext cx="4316095" cy="594995"/>
          </a:xfrm>
        </p:spPr>
        <p:txBody>
          <a:bodyPr/>
          <a:lstStyle/>
          <a:p>
            <a:r>
              <a:rPr kumimoji="1"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K-Means Algorithm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6688185" y="4340485"/>
            <a:ext cx="964565" cy="872490"/>
          </a:xfrm>
        </p:spPr>
        <p:txBody>
          <a:bodyPr/>
          <a:lstStyle/>
          <a:p>
            <a:r>
              <a:rPr kumimoji="1" lang="en-US" altLang="zh-CN" sz="2400" dirty="0" smtClean="0">
                <a:latin typeface="Times New Roman" panose="02020603050405020304" charset="0"/>
                <a:cs typeface="Times New Roman" panose="02020603050405020304" charset="0"/>
              </a:rPr>
              <a:t>08</a:t>
            </a:r>
            <a:endParaRPr kumimoji="1"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7586274" y="4459121"/>
            <a:ext cx="4820285" cy="594995"/>
          </a:xfrm>
        </p:spPr>
        <p:txBody>
          <a:bodyPr/>
          <a:lstStyle/>
          <a:p>
            <a:r>
              <a:rPr kumimoji="1" lang="en-US" sz="2200" dirty="0" smtClean="0">
                <a:latin typeface="Times New Roman" panose="02020603050405020304" charset="0"/>
                <a:cs typeface="Times New Roman" panose="02020603050405020304" charset="0"/>
              </a:rPr>
              <a:t>K-Means Optimization Objective</a:t>
            </a:r>
            <a:endParaRPr kumimoji="1" lang="en-US" sz="2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占位符 4"/>
          <p:cNvSpPr>
            <a:spLocks noGrp="1"/>
          </p:cNvSpPr>
          <p:nvPr/>
        </p:nvSpPr>
        <p:spPr>
          <a:xfrm>
            <a:off x="7562997" y="5063788"/>
            <a:ext cx="4778375" cy="59499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Choosing the number of clusters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21" name="文本占位符 4"/>
          <p:cNvSpPr>
            <a:spLocks noGrp="1"/>
          </p:cNvSpPr>
          <p:nvPr/>
        </p:nvSpPr>
        <p:spPr>
          <a:xfrm>
            <a:off x="7549027" y="5584526"/>
            <a:ext cx="4257675" cy="59499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200" b="1" dirty="0" smtClean="0">
                <a:effectLst/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Summary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22" name="文本占位符 5"/>
          <p:cNvSpPr>
            <a:spLocks noGrp="1"/>
          </p:cNvSpPr>
          <p:nvPr/>
        </p:nvSpPr>
        <p:spPr>
          <a:xfrm>
            <a:off x="6703951" y="4914563"/>
            <a:ext cx="964565" cy="87249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>
                <a:latin typeface="Times New Roman" panose="02020603050405020304" charset="0"/>
                <a:cs typeface="Times New Roman" panose="02020603050405020304" charset="0"/>
              </a:rPr>
              <a:t>09</a:t>
            </a:r>
            <a:endParaRPr kumimoji="1"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占位符 5"/>
          <p:cNvSpPr>
            <a:spLocks noGrp="1"/>
          </p:cNvSpPr>
          <p:nvPr/>
        </p:nvSpPr>
        <p:spPr>
          <a:xfrm>
            <a:off x="6682361" y="5442722"/>
            <a:ext cx="964565" cy="87249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>
                <a:latin typeface="Times New Roman" panose="02020603050405020304" charset="0"/>
                <a:cs typeface="Times New Roman" panose="02020603050405020304" charset="0"/>
              </a:rPr>
              <a:t>10</a:t>
            </a:r>
            <a:endParaRPr kumimoji="1"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07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70" y="644525"/>
            <a:ext cx="6696075" cy="5282565"/>
          </a:xfrm>
        </p:spPr>
        <p:txBody>
          <a:bodyPr anchor="ctr"/>
          <a:lstStyle/>
          <a:p>
            <a:pPr algn="ctr"/>
            <a:r>
              <a:rPr kumimoji="1" lang="en-US" altLang="zh-CN" sz="8000" dirty="0"/>
              <a:t>K-Means </a:t>
            </a:r>
            <a:r>
              <a:rPr kumimoji="1" lang="en-US" altLang="zh-CN" sz="8000" dirty="0" smtClean="0"/>
              <a:t>Algorithm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63926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71535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07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554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K-Means Algorithm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525608"/>
            <a:ext cx="4082133" cy="712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77637" y="776804"/>
            <a:ext cx="7763510" cy="534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800" kern="0" dirty="0" smtClean="0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Randomly initialize K cluster centroids, Mu1, Mu2, through Mu k(  			)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GB" sz="2800" kern="0" dirty="0" smtClean="0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Here K=2, so if the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red cross was cluster 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centroid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one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then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the blue cross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will be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cluster centroid two. </a:t>
            </a:r>
            <a:endParaRPr lang="en-GB" sz="28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For simplicity,        are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vectors which have 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same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dimension (2-dimensional vectors) as the 30 training examples.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Having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randomly initialized the K cluster centroids, 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K-means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will then repeatedly carry 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out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the two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steps as mentioned previously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22100" y="42545"/>
            <a:ext cx="402590" cy="40259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t="27778" r="4325"/>
          <a:stretch/>
        </p:blipFill>
        <p:spPr bwMode="auto">
          <a:xfrm>
            <a:off x="4002316" y="1282460"/>
            <a:ext cx="2908300" cy="39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556" y="1382712"/>
            <a:ext cx="4223548" cy="355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t="27778" r="55902"/>
          <a:stretch/>
        </p:blipFill>
        <p:spPr bwMode="auto">
          <a:xfrm>
            <a:off x="3229433" y="2999309"/>
            <a:ext cx="1456867" cy="39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19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3435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07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554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K-Means Algorithm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525608"/>
            <a:ext cx="4082133" cy="712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6700" y="42545"/>
            <a:ext cx="402590" cy="40259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3" y="698501"/>
            <a:ext cx="11297903" cy="564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82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07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KMeans </a:t>
            </a:r>
            <a:r>
              <a:rPr kumimoji="1" lang="en-US" altLang="zh-CN" dirty="0"/>
              <a:t>A</a:t>
            </a:r>
            <a:r>
              <a:rPr kumimoji="1" lang="en-US" altLang="zh-CN" dirty="0" smtClean="0"/>
              <a:t>lgorithm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3527468" cy="109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" t="4600" r="4020" b="4200"/>
          <a:stretch/>
        </p:blipFill>
        <p:spPr bwMode="auto">
          <a:xfrm>
            <a:off x="259183" y="1745923"/>
            <a:ext cx="3961242" cy="309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62854" y="689346"/>
            <a:ext cx="7375146" cy="570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GB" sz="2000" b="1" dirty="0" smtClean="0"/>
              <a:t>Question: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GB" sz="2000" dirty="0" smtClean="0"/>
              <a:t>What </a:t>
            </a:r>
            <a:r>
              <a:rPr lang="en-GB" sz="2000" dirty="0"/>
              <a:t>happens if </a:t>
            </a:r>
            <a:r>
              <a:rPr lang="en-GB" sz="2000" dirty="0" smtClean="0"/>
              <a:t>a </a:t>
            </a:r>
            <a:r>
              <a:rPr lang="en-GB" sz="2000" dirty="0"/>
              <a:t>cluster has zero training examples assigned to </a:t>
            </a:r>
            <a:r>
              <a:rPr lang="en-GB" sz="2000" dirty="0" smtClean="0"/>
              <a:t>it?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GB" sz="2000" b="1" dirty="0" smtClean="0"/>
              <a:t>Answer:</a:t>
            </a:r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sz="2000" dirty="0" smtClean="0"/>
              <a:t>In case, it means it’s </a:t>
            </a:r>
            <a:r>
              <a:rPr lang="en-GB" sz="2000" dirty="0"/>
              <a:t>not </a:t>
            </a:r>
            <a:r>
              <a:rPr lang="en-GB" sz="2000" dirty="0" smtClean="0"/>
              <a:t>well-defined.</a:t>
            </a:r>
            <a:r>
              <a:rPr lang="en-GB" sz="2000" dirty="0"/>
              <a:t> </a:t>
            </a:r>
            <a:r>
              <a:rPr lang="en-GB" sz="2000" dirty="0" smtClean="0"/>
              <a:t>If </a:t>
            </a:r>
            <a:r>
              <a:rPr lang="en-GB" sz="2000" dirty="0"/>
              <a:t>that ever </a:t>
            </a:r>
            <a:r>
              <a:rPr lang="en-GB" sz="2000" dirty="0" smtClean="0"/>
              <a:t>happens, the </a:t>
            </a:r>
            <a:r>
              <a:rPr lang="en-GB" sz="2000" dirty="0"/>
              <a:t>most common thing to do is to </a:t>
            </a:r>
            <a:r>
              <a:rPr lang="en-GB" sz="2000" dirty="0" smtClean="0"/>
              <a:t>just </a:t>
            </a:r>
            <a:r>
              <a:rPr lang="en-GB" sz="2000" dirty="0"/>
              <a:t>eliminate that cluster</a:t>
            </a:r>
            <a:r>
              <a:rPr lang="en-GB" sz="2000" dirty="0" smtClean="0"/>
              <a:t>. Therefore, ending with just 1 cluster.</a:t>
            </a:r>
            <a:r>
              <a:rPr lang="en-GB" sz="2000" dirty="0"/>
              <a:t> </a:t>
            </a:r>
            <a:endParaRPr lang="en-GB" sz="2000" dirty="0" smtClean="0"/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sz="2000" dirty="0" smtClean="0"/>
              <a:t>Or </a:t>
            </a:r>
            <a:r>
              <a:rPr lang="en-GB" sz="2000" dirty="0"/>
              <a:t>if you </a:t>
            </a:r>
            <a:r>
              <a:rPr lang="en-GB" sz="2000" dirty="0" smtClean="0"/>
              <a:t>really need,</a:t>
            </a:r>
            <a:r>
              <a:rPr lang="en-GB" sz="2000" dirty="0"/>
              <a:t> </a:t>
            </a:r>
            <a:r>
              <a:rPr lang="en-GB" sz="2000" dirty="0" smtClean="0"/>
              <a:t>K clusters, </a:t>
            </a:r>
            <a:r>
              <a:rPr lang="en-GB" sz="2000" dirty="0"/>
              <a:t>an alternative would be to just </a:t>
            </a:r>
            <a:r>
              <a:rPr lang="en-GB" sz="2000" dirty="0" smtClean="0"/>
              <a:t>randomly </a:t>
            </a:r>
            <a:r>
              <a:rPr lang="en-GB" sz="2000" dirty="0"/>
              <a:t>reinitialize that cluster centroid </a:t>
            </a:r>
            <a:r>
              <a:rPr lang="en-GB" sz="2000" dirty="0" smtClean="0"/>
              <a:t>and </a:t>
            </a:r>
            <a:r>
              <a:rPr lang="en-GB" sz="2000" dirty="0"/>
              <a:t>hope that it gets assigned at </a:t>
            </a:r>
            <a:r>
              <a:rPr lang="en-GB" sz="2000" dirty="0" smtClean="0"/>
              <a:t>least </a:t>
            </a:r>
            <a:r>
              <a:rPr lang="en-GB" sz="2000" dirty="0"/>
              <a:t>some points next time round. </a:t>
            </a:r>
            <a:endParaRPr lang="en-GB" sz="2000" dirty="0" smtClean="0"/>
          </a:p>
          <a:p>
            <a:pPr marL="285750" indent="-285750" algn="just">
              <a:buFont typeface="Wingdings" pitchFamily="2" charset="2"/>
              <a:buChar char="v"/>
            </a:pPr>
            <a:r>
              <a:rPr lang="en-GB" sz="2000" dirty="0" smtClean="0"/>
              <a:t>However, </a:t>
            </a:r>
            <a:r>
              <a:rPr lang="en-GB" sz="2000" dirty="0"/>
              <a:t>it's actually more </a:t>
            </a:r>
            <a:r>
              <a:rPr lang="en-GB" sz="2000" dirty="0" smtClean="0"/>
              <a:t>common </a:t>
            </a:r>
            <a:r>
              <a:rPr lang="en-GB" sz="2000" dirty="0"/>
              <a:t>when running K-means to </a:t>
            </a:r>
            <a:r>
              <a:rPr lang="en-GB" sz="2000" dirty="0" smtClean="0"/>
              <a:t>just eliminate </a:t>
            </a:r>
            <a:r>
              <a:rPr lang="en-GB" sz="2000" dirty="0"/>
              <a:t>a cluster if no points are assigned to it. 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8166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07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KMeans Clustering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3527468" cy="109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63361" y="411603"/>
            <a:ext cx="4310573" cy="999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GB" sz="2400" b="1" dirty="0" smtClean="0"/>
              <a:t>K-means for clusters that are not well separated</a:t>
            </a:r>
            <a:endParaRPr lang="en-GB" sz="2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4"/>
          <a:stretch/>
        </p:blipFill>
        <p:spPr bwMode="auto">
          <a:xfrm>
            <a:off x="6261100" y="1520307"/>
            <a:ext cx="5915096" cy="485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t="2817" r="55182" b="5770"/>
          <a:stretch/>
        </p:blipFill>
        <p:spPr bwMode="auto">
          <a:xfrm>
            <a:off x="468762" y="1687721"/>
            <a:ext cx="4681117" cy="467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39306" y="820836"/>
            <a:ext cx="4310573" cy="999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GB" sz="2400" b="1" dirty="0" smtClean="0"/>
              <a:t>K-means for clusters that are not well separated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7854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08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70" y="644525"/>
            <a:ext cx="6696075" cy="5282565"/>
          </a:xfrm>
        </p:spPr>
        <p:txBody>
          <a:bodyPr anchor="ctr"/>
          <a:lstStyle/>
          <a:p>
            <a:pPr algn="ctr"/>
            <a:r>
              <a:rPr kumimoji="1" lang="en-US" altLang="zh-CN" sz="8000" dirty="0"/>
              <a:t>K-Means </a:t>
            </a:r>
            <a:r>
              <a:rPr kumimoji="1" lang="en-US" altLang="zh-CN" sz="8000" dirty="0" smtClean="0"/>
              <a:t>Optimization Objective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1292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08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K-Means Optimization Objective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1"/>
          <a:stretch/>
        </p:blipFill>
        <p:spPr bwMode="auto">
          <a:xfrm>
            <a:off x="-27860" y="788274"/>
            <a:ext cx="12264992" cy="5424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46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08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K-Means Optimization Objective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" t="1657"/>
          <a:stretch/>
        </p:blipFill>
        <p:spPr bwMode="auto">
          <a:xfrm>
            <a:off x="1110083" y="657814"/>
            <a:ext cx="9368823" cy="5666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40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08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K-Means Optimization Objective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85" y="656893"/>
            <a:ext cx="10539989" cy="5632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0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08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K-Means Optimization Objective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9891" y="891600"/>
            <a:ext cx="113564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3200" dirty="0"/>
              <a:t>When running K means you should pretty much always choose the number of </a:t>
            </a:r>
            <a:r>
              <a:rPr lang="en-GB" sz="3200" dirty="0" smtClean="0"/>
              <a:t>cluster </a:t>
            </a:r>
            <a:r>
              <a:rPr lang="en-GB" sz="3200" dirty="0"/>
              <a:t>centroids K to be lessened to training examples m. </a:t>
            </a:r>
            <a:r>
              <a:rPr lang="en-GB" sz="3200" dirty="0" smtClean="0"/>
              <a:t>It </a:t>
            </a:r>
            <a:r>
              <a:rPr lang="en-GB" sz="3200" dirty="0"/>
              <a:t>doesn't really make sense to have K greater than m because then there </a:t>
            </a:r>
            <a:r>
              <a:rPr lang="en-GB" sz="3200" dirty="0" smtClean="0"/>
              <a:t>won't </a:t>
            </a:r>
            <a:r>
              <a:rPr lang="en-GB" sz="3200" dirty="0"/>
              <a:t>even be enough training examples to have at least one training </a:t>
            </a:r>
            <a:r>
              <a:rPr lang="en-GB" sz="3200" dirty="0" smtClean="0"/>
              <a:t>example </a:t>
            </a:r>
            <a:r>
              <a:rPr lang="en-GB" sz="3200" dirty="0"/>
              <a:t>per cluster centroids. </a:t>
            </a:r>
            <a:r>
              <a:rPr lang="en-GB" sz="3200" dirty="0" smtClean="0"/>
              <a:t>So </a:t>
            </a:r>
            <a:r>
              <a:rPr lang="en-GB" sz="3200" dirty="0"/>
              <a:t>in our earlier example we had K equals two and m equals 30.</a:t>
            </a:r>
          </a:p>
        </p:txBody>
      </p:sp>
    </p:spTree>
    <p:extLst>
      <p:ext uri="{BB962C8B-B14F-4D97-AF65-F5344CB8AC3E}">
        <p14:creationId xmlns:p14="http://schemas.microsoft.com/office/powerpoint/2010/main" val="20598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Rules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524000" y="1003128"/>
            <a:ext cx="2031325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70280" y="939974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328067" y="109202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93395" y="1518920"/>
            <a:ext cx="11205210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Be on time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Bring your stuff (Pen, papers, folder, brain)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No pressing of phone, or gaming in the class. 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Habit of Effective learners.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Prepare for your coursework and exam on time.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Always revise your PPTs before and after class.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Have Fun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2608" r="5742" b="9514"/>
          <a:stretch>
            <a:fillRect/>
          </a:stretch>
        </p:blipFill>
        <p:spPr>
          <a:xfrm>
            <a:off x="8897007" y="0"/>
            <a:ext cx="3294993" cy="23300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08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K-Means Optimization Objective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" t="3657" r="41725" b="10559"/>
          <a:stretch/>
        </p:blipFill>
        <p:spPr bwMode="auto">
          <a:xfrm>
            <a:off x="468762" y="735480"/>
            <a:ext cx="7524355" cy="561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81" t="2773" r="2551" b="51479"/>
          <a:stretch/>
        </p:blipFill>
        <p:spPr bwMode="auto">
          <a:xfrm>
            <a:off x="6204550" y="1450423"/>
            <a:ext cx="5766726" cy="3298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75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08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K-Means Optimization Objective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86" y="777470"/>
            <a:ext cx="10788589" cy="5512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67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09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70" y="644525"/>
            <a:ext cx="6696075" cy="5282565"/>
          </a:xfrm>
        </p:spPr>
        <p:txBody>
          <a:bodyPr anchor="ctr"/>
          <a:lstStyle/>
          <a:p>
            <a:pPr algn="ctr"/>
            <a:r>
              <a:rPr kumimoji="1" lang="en-US" altLang="zh-CN" sz="8000" dirty="0" smtClean="0"/>
              <a:t>Choosing the number of clusters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12750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09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Choosing the number of cluster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2331" y="1340069"/>
            <a:ext cx="5653862" cy="459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0161" y="495694"/>
            <a:ext cx="6050280" cy="6116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dirty="0" smtClean="0"/>
              <a:t>How </a:t>
            </a:r>
            <a:r>
              <a:rPr lang="en-GB" sz="2400" dirty="0"/>
              <a:t>many clusters do you see? 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dirty="0" smtClean="0"/>
              <a:t>If you say two or three or flour clusters. You are definitely right, because clustering </a:t>
            </a:r>
            <a:r>
              <a:rPr lang="en-GB" sz="2400" dirty="0"/>
              <a:t>is </a:t>
            </a:r>
            <a:r>
              <a:rPr lang="en-GB" sz="2400" dirty="0" smtClean="0"/>
              <a:t>unsupervised </a:t>
            </a:r>
            <a:r>
              <a:rPr lang="en-GB" sz="2400" dirty="0"/>
              <a:t>learning algorithm you're not given </a:t>
            </a:r>
            <a:r>
              <a:rPr lang="en-GB" sz="2400" dirty="0" smtClean="0"/>
              <a:t>the </a:t>
            </a:r>
            <a:r>
              <a:rPr lang="en-GB" sz="2400" dirty="0"/>
              <a:t>quote right answers in the form </a:t>
            </a:r>
            <a:r>
              <a:rPr lang="en-GB" sz="2400" dirty="0" smtClean="0"/>
              <a:t>of </a:t>
            </a:r>
            <a:r>
              <a:rPr lang="en-GB" sz="2400" dirty="0"/>
              <a:t>specific labels to try to replicate. 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400" dirty="0" smtClean="0"/>
              <a:t>Therefore, it believe to be </a:t>
            </a:r>
            <a:r>
              <a:rPr lang="en-GB" sz="2400" dirty="0"/>
              <a:t>ambiguous if </a:t>
            </a:r>
            <a:r>
              <a:rPr lang="en-GB" sz="2400" dirty="0" smtClean="0"/>
              <a:t>this </a:t>
            </a:r>
            <a:r>
              <a:rPr lang="en-GB" sz="2400" dirty="0"/>
              <a:t>data has two or four, </a:t>
            </a:r>
            <a:r>
              <a:rPr lang="en-GB" sz="2400" dirty="0" smtClean="0"/>
              <a:t>or </a:t>
            </a:r>
            <a:r>
              <a:rPr lang="en-GB" sz="2400" dirty="0"/>
              <a:t>maybe three clusters.</a:t>
            </a:r>
          </a:p>
        </p:txBody>
      </p:sp>
    </p:spTree>
    <p:extLst>
      <p:ext uri="{BB962C8B-B14F-4D97-AF65-F5344CB8AC3E}">
        <p14:creationId xmlns:p14="http://schemas.microsoft.com/office/powerpoint/2010/main" val="406387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09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K-Means Optimization Objective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/>
          <a:stretch/>
        </p:blipFill>
        <p:spPr bwMode="auto">
          <a:xfrm>
            <a:off x="240162" y="1357688"/>
            <a:ext cx="5530017" cy="476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502" y="1357688"/>
            <a:ext cx="5486401" cy="482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4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450823"/>
          </a:xfrm>
        </p:spPr>
        <p:txBody>
          <a:bodyPr/>
          <a:lstStyle/>
          <a:p>
            <a:r>
              <a:rPr kumimoji="1" lang="en-US" altLang="zh-CN" dirty="0" smtClean="0"/>
              <a:t>09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Choosing the number of cluster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2095" y="542992"/>
            <a:ext cx="690161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GB" sz="2400" dirty="0" smtClean="0"/>
              <a:t>One method of determining the number of cluster is called the </a:t>
            </a:r>
            <a:r>
              <a:rPr lang="en-GB" sz="2400" b="1" dirty="0"/>
              <a:t>elbow </a:t>
            </a:r>
            <a:r>
              <a:rPr lang="en-GB" sz="2400" b="1" dirty="0" smtClean="0"/>
              <a:t>method</a:t>
            </a:r>
            <a:r>
              <a:rPr lang="en-GB" sz="2400" dirty="0" smtClean="0"/>
              <a:t>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GB" sz="2400" dirty="0" smtClean="0"/>
              <a:t>How it work is that you run</a:t>
            </a:r>
            <a:r>
              <a:rPr lang="en-GB" sz="2400" dirty="0"/>
              <a:t> </a:t>
            </a:r>
            <a:r>
              <a:rPr lang="en-GB" sz="2400" dirty="0" smtClean="0"/>
              <a:t>K-means </a:t>
            </a:r>
            <a:r>
              <a:rPr lang="en-GB" sz="2400" dirty="0"/>
              <a:t>with a variety of values of </a:t>
            </a:r>
            <a:r>
              <a:rPr lang="en-GB" sz="2400" dirty="0" smtClean="0"/>
              <a:t>K </a:t>
            </a:r>
            <a:r>
              <a:rPr lang="en-GB" sz="2400" dirty="0"/>
              <a:t>and plot the cost function or </a:t>
            </a:r>
            <a:r>
              <a:rPr lang="en-GB" sz="2400" dirty="0" smtClean="0"/>
              <a:t>the </a:t>
            </a:r>
            <a:r>
              <a:rPr lang="en-GB" sz="2400" dirty="0"/>
              <a:t>distortion function J </a:t>
            </a:r>
            <a:r>
              <a:rPr lang="en-GB" sz="2400" dirty="0" smtClean="0"/>
              <a:t>as </a:t>
            </a:r>
            <a:r>
              <a:rPr lang="en-GB" sz="2400" dirty="0"/>
              <a:t>a function of the number of clusters. 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GB" sz="2400" dirty="0" smtClean="0"/>
              <a:t>What you noticed is that you’ll have very </a:t>
            </a:r>
            <a:r>
              <a:rPr lang="en-GB" sz="2400" dirty="0"/>
              <a:t>few clusters, say one cluster, </a:t>
            </a:r>
            <a:r>
              <a:rPr lang="en-GB" sz="2400" dirty="0" smtClean="0"/>
              <a:t>the </a:t>
            </a:r>
            <a:r>
              <a:rPr lang="en-GB" sz="2400" dirty="0"/>
              <a:t>distortion function or the cost function J will be </a:t>
            </a:r>
            <a:r>
              <a:rPr lang="en-GB" sz="2400" dirty="0" smtClean="0"/>
              <a:t>high </a:t>
            </a:r>
            <a:r>
              <a:rPr lang="en-GB" sz="2400" dirty="0"/>
              <a:t>and as you increase the number of clusters, </a:t>
            </a:r>
            <a:r>
              <a:rPr lang="en-GB" sz="2400" dirty="0" smtClean="0"/>
              <a:t>it </a:t>
            </a:r>
            <a:r>
              <a:rPr lang="en-GB" sz="2400" dirty="0"/>
              <a:t>will go down, maybe as follows. 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GB" sz="2400" dirty="0" smtClean="0"/>
              <a:t>Then the curve will look like the image beside, where </a:t>
            </a:r>
            <a:r>
              <a:rPr lang="en-GB" sz="2400" dirty="0"/>
              <a:t>the cost function is decreasing </a:t>
            </a:r>
            <a:r>
              <a:rPr lang="en-GB" sz="2400" dirty="0" smtClean="0"/>
              <a:t>rapidly </a:t>
            </a:r>
            <a:r>
              <a:rPr lang="en-GB" sz="2400" dirty="0"/>
              <a:t>until we get to three clusters </a:t>
            </a:r>
            <a:r>
              <a:rPr lang="en-GB" sz="2400" dirty="0" smtClean="0"/>
              <a:t>but </a:t>
            </a:r>
            <a:r>
              <a:rPr lang="en-GB" sz="2400" dirty="0"/>
              <a:t>the decrease is more slowly after that. 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357" y="641210"/>
            <a:ext cx="5169643" cy="4993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89523" y="5754469"/>
            <a:ext cx="5302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Choosing K = 3 is applying the elbow method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7306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450823"/>
          </a:xfrm>
        </p:spPr>
        <p:txBody>
          <a:bodyPr/>
          <a:lstStyle/>
          <a:p>
            <a:r>
              <a:rPr kumimoji="1" lang="en-US" altLang="zh-CN" dirty="0" smtClean="0"/>
              <a:t>09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Choosing the number of cluster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735" y="842537"/>
            <a:ext cx="605028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GB" sz="2800" dirty="0" smtClean="0"/>
              <a:t>However, choosing </a:t>
            </a:r>
            <a:r>
              <a:rPr lang="en-GB" sz="2800" dirty="0"/>
              <a:t>the right number of clusters </a:t>
            </a:r>
            <a:r>
              <a:rPr lang="en-GB" sz="2800" dirty="0" smtClean="0"/>
              <a:t>could be ambiguous </a:t>
            </a:r>
            <a:r>
              <a:rPr lang="en-GB" sz="2800" dirty="0"/>
              <a:t>and you find that a lot of </a:t>
            </a:r>
            <a:r>
              <a:rPr lang="en-GB" sz="2800" dirty="0" smtClean="0"/>
              <a:t>cost </a:t>
            </a:r>
            <a:r>
              <a:rPr lang="en-GB" sz="2800" dirty="0"/>
              <a:t>functions look like </a:t>
            </a:r>
            <a:r>
              <a:rPr lang="en-GB" sz="2800" dirty="0" smtClean="0"/>
              <a:t>this with</a:t>
            </a:r>
            <a:r>
              <a:rPr lang="en-GB" sz="2800" dirty="0"/>
              <a:t> </a:t>
            </a:r>
            <a:r>
              <a:rPr lang="en-GB" sz="2800" dirty="0" smtClean="0"/>
              <a:t>just </a:t>
            </a:r>
            <a:r>
              <a:rPr lang="en-GB" sz="2800" dirty="0"/>
              <a:t>decreases smoothly and it </a:t>
            </a:r>
            <a:r>
              <a:rPr lang="en-GB" sz="2800" dirty="0" smtClean="0"/>
              <a:t>doesn't </a:t>
            </a:r>
            <a:r>
              <a:rPr lang="en-GB" sz="2800" dirty="0"/>
              <a:t>have a clear elbow by wish you </a:t>
            </a:r>
            <a:r>
              <a:rPr lang="en-GB" sz="2800" dirty="0" smtClean="0"/>
              <a:t>could </a:t>
            </a:r>
            <a:r>
              <a:rPr lang="en-GB" sz="2800" dirty="0"/>
              <a:t>use to pick the value of K</a:t>
            </a:r>
            <a:r>
              <a:rPr lang="en-GB" sz="2800" dirty="0" smtClean="0"/>
              <a:t>.</a:t>
            </a:r>
          </a:p>
          <a:p>
            <a:pPr marL="457200" indent="-457200" algn="just">
              <a:buFont typeface="Wingdings" pitchFamily="2" charset="2"/>
              <a:buChar char="v"/>
            </a:pPr>
            <a:r>
              <a:rPr lang="en-GB" sz="2800" dirty="0" smtClean="0"/>
              <a:t>Therefore, choosing K just to minimize the cost function is not a good technique.</a:t>
            </a:r>
            <a:r>
              <a:rPr lang="en-GB" sz="2800" dirty="0"/>
              <a:t> 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" r="4202"/>
          <a:stretch/>
        </p:blipFill>
        <p:spPr bwMode="auto">
          <a:xfrm>
            <a:off x="6152018" y="993227"/>
            <a:ext cx="5750948" cy="4497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7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450823"/>
          </a:xfrm>
        </p:spPr>
        <p:txBody>
          <a:bodyPr/>
          <a:lstStyle/>
          <a:p>
            <a:r>
              <a:rPr kumimoji="1" lang="en-US" altLang="zh-CN" dirty="0" smtClean="0"/>
              <a:t>09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Choosing the value of K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734" y="511451"/>
            <a:ext cx="119763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GB" sz="2800" dirty="0" smtClean="0"/>
              <a:t>Therefore, if you want to get clusters for some purpose, evaluate K-means based on how well it performs on that purpose. For example, clustering the T-shirt sizes for a manufacturer could go this way below.</a:t>
            </a:r>
            <a:endParaRPr lang="en-GB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68" y="2220288"/>
            <a:ext cx="4468794" cy="413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63" y="2220289"/>
            <a:ext cx="4329313" cy="4107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31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6980"/>
            <a:ext cx="970383" cy="450823"/>
          </a:xfrm>
        </p:spPr>
        <p:txBody>
          <a:bodyPr/>
          <a:lstStyle/>
          <a:p>
            <a:r>
              <a:rPr kumimoji="1" lang="en-US" altLang="zh-CN" dirty="0" smtClean="0"/>
              <a:t>09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Choosing the value of K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023267" y="487803"/>
            <a:ext cx="6521828" cy="54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62" y="6400800"/>
            <a:ext cx="457200" cy="45720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6" b="6212"/>
          <a:stretch/>
        </p:blipFill>
        <p:spPr bwMode="auto">
          <a:xfrm>
            <a:off x="151234" y="740977"/>
            <a:ext cx="11940922" cy="558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67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71535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10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4276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Summary of K-Means </a:t>
            </a:r>
            <a:r>
              <a:rPr kumimoji="1" lang="en-US" altLang="zh-CN" dirty="0"/>
              <a:t>Clustering</a:t>
            </a:r>
          </a:p>
        </p:txBody>
      </p:sp>
      <p:sp>
        <p:nvSpPr>
          <p:cNvPr id="17" name="矩形 16"/>
          <p:cNvSpPr/>
          <p:nvPr/>
        </p:nvSpPr>
        <p:spPr>
          <a:xfrm>
            <a:off x="1023267" y="525608"/>
            <a:ext cx="6213105" cy="11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93395" y="851535"/>
            <a:ext cx="11205210" cy="543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How K-Means Works</a:t>
            </a:r>
          </a:p>
          <a:p>
            <a:pPr marL="457200" indent="-45720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Random Initialization: 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K centroids are randomly placed in the feature space.</a:t>
            </a:r>
          </a:p>
          <a:p>
            <a:pPr marL="457200" indent="-45720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Assignment Step: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Each data point is assigned to the nearest centroid, creating k clusters.</a:t>
            </a:r>
          </a:p>
          <a:p>
            <a:pPr marL="457200" indent="-45720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Update Step: 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The centroids are recalculated as the mean of the data points in each cluster.</a:t>
            </a:r>
          </a:p>
          <a:p>
            <a:pPr marL="457200" indent="-45720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Iteration: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The assignment and update steps are repeated until convergence (centroids stop moving significantly).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63423" y="42545"/>
            <a:ext cx="597363" cy="59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97807"/>
            <a:ext cx="970383" cy="652366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5102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Learning Outcomes</a:t>
            </a:r>
          </a:p>
        </p:txBody>
      </p:sp>
      <p:sp>
        <p:nvSpPr>
          <p:cNvPr id="17" name="矩形 16"/>
          <p:cNvSpPr/>
          <p:nvPr/>
        </p:nvSpPr>
        <p:spPr>
          <a:xfrm>
            <a:off x="1110262" y="608395"/>
            <a:ext cx="4265779" cy="1417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1485" y="1029335"/>
            <a:ext cx="11205210" cy="453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kern="0" dirty="0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Students will be able to: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kern="0" dirty="0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understand the concept and structure on how to use unsupervised learnng other algorithms </a:t>
            </a:r>
            <a:endParaRPr lang="en-US" sz="2800" kern="0" dirty="0" smtClean="0">
              <a:latin typeface="Arial" pitchFamily="34" charset="0"/>
              <a:ea typeface="Microsoft YaHei" panose="020B0503020204020204" pitchFamily="34" charset="-122"/>
              <a:cs typeface="Arial" pitchFamily="34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kern="0" dirty="0" smtClean="0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Understand the </a:t>
            </a:r>
            <a:r>
              <a:rPr lang="en-GB" sz="2800" dirty="0" smtClean="0">
                <a:latin typeface="Arial" pitchFamily="34" charset="0"/>
                <a:cs typeface="Arial" pitchFamily="34" charset="0"/>
                <a:sym typeface="+mn-lt"/>
              </a:rPr>
              <a:t>i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mplementation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the k-means clustering algorithm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Understand the concept of the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K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-means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optimization objective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Understand on how to choose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the number of clusters for the k-means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algorithm</a:t>
            </a:r>
            <a:endParaRPr lang="en-GB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learning outcome"/>
          <p:cNvPicPr>
            <a:picLocks noChangeAspect="1"/>
          </p:cNvPicPr>
          <p:nvPr/>
        </p:nvPicPr>
        <p:blipFill rotWithShape="1">
          <a:blip r:embed="rId2"/>
          <a:srcRect l="13072" r="9561"/>
          <a:stretch>
            <a:fillRect/>
          </a:stretch>
        </p:blipFill>
        <p:spPr>
          <a:xfrm>
            <a:off x="10174010" y="47298"/>
            <a:ext cx="1954925" cy="146619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6135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K-Means Clustering</a:t>
            </a:r>
          </a:p>
        </p:txBody>
      </p:sp>
      <p:sp>
        <p:nvSpPr>
          <p:cNvPr id="13" name="矩形 12"/>
          <p:cNvSpPr/>
          <p:nvPr/>
        </p:nvSpPr>
        <p:spPr>
          <a:xfrm>
            <a:off x="1628140" y="619934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23267" y="52560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93395" y="851535"/>
            <a:ext cx="11205210" cy="564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Choosing the Number of Clusters (k)</a:t>
            </a:r>
          </a:p>
          <a:p>
            <a:pPr indent="0" algn="just"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Elbow Method: 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Plotting the within-cluster sum of squares against different values of k and selecting the "elbow" point where the improvement saturates.</a:t>
            </a:r>
          </a:p>
          <a:p>
            <a:pPr indent="0" algn="just"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Silhouette Score: 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Evaluating the quality of clusters based on cohesion and separation.</a:t>
            </a:r>
          </a:p>
          <a:p>
            <a:pPr indent="0" algn="just"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Advantages and Disadvantages of K-Means</a:t>
            </a:r>
          </a:p>
          <a:p>
            <a:pPr indent="0" algn="just"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Advantages: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Simple, fast, and efficient for large datasets; suitable for spherical clusters.</a:t>
            </a:r>
          </a:p>
          <a:p>
            <a:pPr indent="0" algn="just"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Disadvantages: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Sensitive to initial centroids; may converge to local optima; not suitable for non-spherical or overlapping clusters.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13770" y="17145"/>
            <a:ext cx="1061720" cy="1061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85725"/>
            <a:ext cx="8521700" cy="652145"/>
          </a:xfrm>
        </p:spPr>
        <p:txBody>
          <a:bodyPr/>
          <a:lstStyle/>
          <a:p>
            <a:r>
              <a:rPr kumimoji="1" lang="en-US" altLang="zh-CN" dirty="0" smtClean="0">
                <a:sym typeface="+mn-ea"/>
              </a:rPr>
              <a:t>Seminar- </a:t>
            </a:r>
            <a:r>
              <a:rPr kumimoji="1" lang="en-US" altLang="zh-CN" dirty="0">
                <a:sym typeface="+mn-ea"/>
              </a:rPr>
              <a:t>K-Means Clustering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077085" y="675814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10262" y="584663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95025" y="0"/>
            <a:ext cx="1059815" cy="10598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79755" y="762635"/>
            <a:ext cx="11082655" cy="4096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In this practical session, we performed the following steps:</a:t>
            </a:r>
          </a:p>
          <a:p>
            <a:pPr marL="457200" indent="-457200">
              <a:lnSpc>
                <a:spcPct val="170000"/>
              </a:lnSpc>
              <a:spcBef>
                <a:spcPts val="600"/>
              </a:spcBef>
              <a:buAutoNum type="arabicPeriod"/>
            </a:pP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Imported necessary libraries.</a:t>
            </a:r>
          </a:p>
          <a:p>
            <a:pPr marL="457200" indent="-457200">
              <a:lnSpc>
                <a:spcPct val="170000"/>
              </a:lnSpc>
              <a:spcBef>
                <a:spcPts val="600"/>
              </a:spcBef>
              <a:buAutoNum type="arabicPeriod"/>
            </a:pP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Loaded and explored </a:t>
            </a:r>
            <a:r>
              <a:rPr lang="en-US" sz="24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random dataset</a:t>
            </a: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</a:t>
            </a:r>
          </a:p>
          <a:p>
            <a:pPr marL="457200" indent="-457200">
              <a:lnSpc>
                <a:spcPct val="170000"/>
              </a:lnSpc>
              <a:spcBef>
                <a:spcPts val="600"/>
              </a:spcBef>
              <a:buAutoNum type="arabicPeriod"/>
            </a:pP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Preprocessed the data by selecting relevant features for clustering.</a:t>
            </a:r>
          </a:p>
          <a:p>
            <a:pPr marL="457200" indent="-457200">
              <a:lnSpc>
                <a:spcPct val="170000"/>
              </a:lnSpc>
              <a:spcBef>
                <a:spcPts val="600"/>
              </a:spcBef>
              <a:buAutoNum type="arabicPeriod"/>
            </a:pPr>
            <a:r>
              <a:rPr lang="en-US" sz="24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Built </a:t>
            </a: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and trained the K-Means model with </a:t>
            </a:r>
            <a:r>
              <a:rPr lang="en-US" sz="24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k=3.</a:t>
            </a:r>
            <a:endParaRPr lang="en-US" sz="24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marL="457200" indent="-457200">
              <a:lnSpc>
                <a:spcPct val="170000"/>
              </a:lnSpc>
              <a:spcBef>
                <a:spcPts val="600"/>
              </a:spcBef>
              <a:buAutoNum type="arabicPeriod"/>
            </a:pP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Visualized the clusters along with their centroids to interpret the results.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470535" y="-17581880"/>
            <a:ext cx="11662410" cy="2865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In this practical session, we performed the following steps: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1. Imported necessary libraries.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2. Loaded and explored the dataset.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3. Preprocessed the data by separating features and target variable, and splitting it into training and testing sets.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4. Built and trained a Decision Tree model with a specified maximum depth.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5. Made predictions on the test set and evaluated the model's performance using accuracy and a classification report.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6. Optionally, visualized the Decision Tree using graphviz for better understanding.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200" kern="0" dirty="0"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Note: Make sure to have the required dataset ('heart.csv') and install necessary libraries (e.g., scikit-learn, pandas, graphviz) before running the code.</a:t>
            </a:r>
          </a:p>
        </p:txBody>
      </p:sp>
      <p:sp>
        <p:nvSpPr>
          <p:cNvPr id="9" name="Text Box 3"/>
          <p:cNvSpPr txBox="1"/>
          <p:nvPr/>
        </p:nvSpPr>
        <p:spPr>
          <a:xfrm>
            <a:off x="760412" y="4809747"/>
            <a:ext cx="11082655" cy="5245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4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Open the </a:t>
            </a:r>
            <a:endParaRPr lang="en-US" sz="24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336040" y="2106295"/>
            <a:ext cx="8757285" cy="2075815"/>
          </a:xfrm>
        </p:spPr>
        <p:txBody>
          <a:bodyPr/>
          <a:lstStyle/>
          <a:p>
            <a:r>
              <a:rPr lang="en-US" sz="7200">
                <a:solidFill>
                  <a:srgbClr val="FFADAD"/>
                </a:solidFill>
              </a:rPr>
              <a:t>Thanks for Listening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24000" y="1003128"/>
            <a:ext cx="2031325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70280" y="939974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328067" y="109202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588579" y="1572904"/>
            <a:ext cx="11204028" cy="385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5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1</a:t>
            </a:r>
            <a:r>
              <a:rPr lang="en-US" sz="25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 Bishop, C. M. (2006). Pattern Recognition and Machine Learning. Springer.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5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2. Géron, A. (2019). Hands-On Machine Learning with Scikit-Learn, Keras, and TensorFlow. O'Reilly Media.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5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3. Murphy, K. P. (2012). Machine Learning: A Probabilistic Perspective. MIT Press.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5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4. Goodfellow, I., Bengio, Y., &amp; Courville, A. (2016). Deep Learning. MIT Press.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5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5. Hastie, T., Tibshirani, R., &amp; Friedman, J. (2009). The Elements of Statistical Learning: Data Mining, Inference, and Prediction. Springer.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r="17756"/>
          <a:stretch>
            <a:fillRect/>
          </a:stretch>
        </p:blipFill>
        <p:spPr>
          <a:xfrm flipH="1">
            <a:off x="10505089" y="-1"/>
            <a:ext cx="1671145" cy="164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70" y="644525"/>
            <a:ext cx="6696075" cy="6241415"/>
          </a:xfrm>
        </p:spPr>
        <p:txBody>
          <a:bodyPr anchor="ctr"/>
          <a:lstStyle/>
          <a:p>
            <a:pPr algn="ctr"/>
            <a:r>
              <a:rPr kumimoji="1" lang="en-US" altLang="zh-CN" sz="7200" dirty="0"/>
              <a:t>Introduction to Unsupervised Learning</a:t>
            </a:r>
            <a:endParaRPr kumimoji="1" lang="zh-CN" altLang="en-US" sz="7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96345"/>
            <a:ext cx="970383" cy="652366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66675"/>
            <a:ext cx="8958580" cy="779145"/>
          </a:xfrm>
        </p:spPr>
        <p:txBody>
          <a:bodyPr/>
          <a:lstStyle/>
          <a:p>
            <a:r>
              <a:rPr kumimoji="1" lang="en-US" altLang="zh-CN" dirty="0"/>
              <a:t>Unsupervised Learning Algorithms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110262" y="698963"/>
            <a:ext cx="660897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20094" y="943610"/>
            <a:ext cx="11635119" cy="541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7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400" kern="0" dirty="0" smtClean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Unsupervised Machine learning uses machine learning algorithms to analyse and cluster unlabelled datasets. These algorithms discover hidden patterns or data groupings without the need for human intervention.</a:t>
            </a:r>
          </a:p>
          <a:p>
            <a:pPr marL="342900" indent="-342900" algn="just">
              <a:lnSpc>
                <a:spcPct val="7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GB" sz="2400" kern="0" dirty="0" smtClean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Its ability to discover similarities and differences in information make it the ideal solution for exploratory data analysis, cross-selling strategies, customer segmentation and image recognition.</a:t>
            </a:r>
          </a:p>
          <a:p>
            <a:pPr algn="just">
              <a:lnSpc>
                <a:spcPct val="70000"/>
              </a:lnSpc>
              <a:spcBef>
                <a:spcPts val="600"/>
              </a:spcBef>
            </a:pPr>
            <a:endParaRPr lang="en-GB" sz="2400" kern="0" dirty="0" smtClean="0">
              <a:solidFill>
                <a:schemeClr val="tx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7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24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7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2400" kern="0" dirty="0" smtClean="0">
              <a:solidFill>
                <a:schemeClr val="tx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7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2400" kern="0" dirty="0" smtClean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7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24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7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2400" kern="0" dirty="0" smtClean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7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24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7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2400" kern="0" dirty="0" smtClean="0">
              <a:solidFill>
                <a:schemeClr val="tx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7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2400" kern="0" dirty="0">
              <a:solidFill>
                <a:schemeClr val="tx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marL="342900" indent="-342900" algn="just">
              <a:lnSpc>
                <a:spcPct val="7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Clustering Algorithms </a:t>
            </a:r>
            <a:r>
              <a:rPr lang="en-US" sz="24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eg</a:t>
            </a:r>
            <a:r>
              <a:rPr lang="en-US" sz="24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</a:t>
            </a:r>
            <a:r>
              <a:rPr lang="en-US" sz="2400" kern="0" dirty="0" smtClean="0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K-Means clustering</a:t>
            </a:r>
            <a:endParaRPr lang="en-US" sz="2400" kern="0" dirty="0">
              <a:solidFill>
                <a:schemeClr val="tx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marL="342900" indent="-342900" algn="just">
              <a:lnSpc>
                <a:spcPct val="7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Dimensionality 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Reduction 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Algorithms </a:t>
            </a:r>
            <a:r>
              <a:rPr lang="en-US" sz="2400" kern="0" dirty="0" err="1" smtClean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eg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</a:t>
            </a:r>
            <a:r>
              <a:rPr lang="en-US" sz="2400" kern="0" dirty="0" smtClean="0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Principal </a:t>
            </a:r>
            <a:r>
              <a:rPr lang="en-US" sz="2400" kern="0" dirty="0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Component Analysis (PCA</a:t>
            </a:r>
            <a:r>
              <a:rPr lang="en-US" sz="2400" kern="0" dirty="0" smtClean="0">
                <a:solidFill>
                  <a:srgbClr val="FF0000"/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)</a:t>
            </a:r>
            <a:endParaRPr lang="en-US" sz="2400" kern="0" dirty="0">
              <a:solidFill>
                <a:schemeClr val="tx1"/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13042" y="86345"/>
            <a:ext cx="733557" cy="733557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t="27492" b="6972"/>
          <a:stretch/>
        </p:blipFill>
        <p:spPr bwMode="auto">
          <a:xfrm>
            <a:off x="715909" y="2700669"/>
            <a:ext cx="11176561" cy="282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70" y="644525"/>
            <a:ext cx="6696075" cy="5282565"/>
          </a:xfrm>
        </p:spPr>
        <p:txBody>
          <a:bodyPr anchor="ctr"/>
          <a:lstStyle/>
          <a:p>
            <a:pPr algn="ctr"/>
            <a:r>
              <a:rPr kumimoji="1" lang="en-US" altLang="zh-CN" dirty="0"/>
              <a:t>C</a:t>
            </a:r>
            <a:r>
              <a:rPr kumimoji="1" lang="en-US" altLang="zh-CN" dirty="0" smtClean="0"/>
              <a:t>lustering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53815"/>
            <a:ext cx="970383" cy="652366"/>
          </a:xfrm>
        </p:spPr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613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Clustering</a:t>
            </a:r>
            <a:endParaRPr kumimoji="1"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1172122" y="589403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70865" y="713740"/>
            <a:ext cx="11551285" cy="272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1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b="1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What is Clustering?</a:t>
            </a:r>
          </a:p>
          <a:p>
            <a:pPr algn="just"/>
            <a:r>
              <a:rPr lang="en-GB" sz="2800" b="1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Clustering algorithm</a:t>
            </a:r>
            <a:r>
              <a:rPr lang="en-GB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is the first type f unsupervised machine learning algorithms to come across which </a:t>
            </a:r>
            <a:r>
              <a:rPr lang="en-GB" sz="2800" dirty="0"/>
              <a:t>looks at </a:t>
            </a:r>
            <a:r>
              <a:rPr lang="en-GB" sz="2800" dirty="0" smtClean="0"/>
              <a:t>a </a:t>
            </a:r>
            <a:r>
              <a:rPr lang="en-GB" sz="2800" dirty="0"/>
              <a:t>number of data </a:t>
            </a:r>
            <a:r>
              <a:rPr lang="en-GB" sz="2800" dirty="0" smtClean="0"/>
              <a:t>points and</a:t>
            </a:r>
            <a:r>
              <a:rPr lang="en-GB" sz="2800" dirty="0"/>
              <a:t> </a:t>
            </a:r>
            <a:r>
              <a:rPr lang="en-GB" sz="2800" dirty="0" smtClean="0"/>
              <a:t>automatically </a:t>
            </a:r>
            <a:r>
              <a:rPr lang="en-GB" sz="2800" dirty="0"/>
              <a:t>finds data points that are </a:t>
            </a:r>
            <a:r>
              <a:rPr lang="en-GB" sz="2800" dirty="0" smtClean="0"/>
              <a:t>related </a:t>
            </a:r>
            <a:r>
              <a:rPr lang="en-GB" sz="2800" dirty="0"/>
              <a:t>or similar to each </a:t>
            </a:r>
            <a:r>
              <a:rPr lang="en-GB" sz="2800" dirty="0" smtClean="0"/>
              <a:t>other.</a:t>
            </a:r>
          </a:p>
          <a:p>
            <a:pPr algn="just"/>
            <a:endParaRPr lang="en-GB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1304" y="80940"/>
            <a:ext cx="696595" cy="69659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046" y="2907299"/>
            <a:ext cx="7856434" cy="344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Microsoft YaHei" panose="020B0503020204020204" pitchFamily="34" charset="-122"/>
            <a:ea typeface="Microsoft YaHei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1017</TotalTime>
  <Words>1118</Words>
  <Application>Microsoft Office PowerPoint</Application>
  <PresentationFormat>Custom</PresentationFormat>
  <Paragraphs>213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Grace</cp:lastModifiedBy>
  <cp:revision>232</cp:revision>
  <dcterms:created xsi:type="dcterms:W3CDTF">2015-08-18T02:51:00Z</dcterms:created>
  <dcterms:modified xsi:type="dcterms:W3CDTF">2023-11-20T11:14:08Z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1033-11.2.0.11537</vt:lpwstr>
  </property>
  <property fmtid="{D5CDD505-2E9C-101B-9397-08002B2CF9AE}" pid="3" name="ICV">
    <vt:lpwstr>34F521039A3A4338B673C32A4D87CC2D</vt:lpwstr>
  </property>
</Properties>
</file>